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7" r:id="rId2"/>
    <p:sldId id="311" r:id="rId3"/>
    <p:sldId id="261" r:id="rId4"/>
    <p:sldId id="281" r:id="rId5"/>
    <p:sldId id="331" r:id="rId6"/>
    <p:sldId id="332" r:id="rId7"/>
    <p:sldId id="329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280" autoAdjust="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86CF-E5E6-4244-9924-92D9A1B7B830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D24BB-48E7-4F63-9A26-7555B231293D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3868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5385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4905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1968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2466" y="3068433"/>
            <a:ext cx="4936332" cy="35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21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098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824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11834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6013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6081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5494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006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173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2D2D-9278-426A-92C7-5A0B708157A7}" type="datetimeFigureOut">
              <a:rPr lang="es-CR" smtClean="0"/>
              <a:t>31/1/2020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ACD6-B20F-4F85-928B-E81D6392F7FF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721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ccesorio&#10;&#10;Descripción generada automáticamente">
            <a:extLst>
              <a:ext uri="{FF2B5EF4-FFF2-40B4-BE49-F238E27FC236}">
                <a16:creationId xmlns:a16="http://schemas.microsoft.com/office/drawing/2014/main" id="{E41FD165-19C4-45D4-95C2-B8E0781A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A786FB-EA11-458E-B863-DF0A4724E852}"/>
              </a:ext>
            </a:extLst>
          </p:cNvPr>
          <p:cNvSpPr txBox="1"/>
          <p:nvPr/>
        </p:nvSpPr>
        <p:spPr>
          <a:xfrm>
            <a:off x="315926" y="2468317"/>
            <a:ext cx="10903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 de la protección de datos desde la ciudadanía </a:t>
            </a:r>
            <a:endParaRPr lang="es-C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B7B3C54-401C-4C7F-AC4E-5AF67B5E22E6}"/>
              </a:ext>
            </a:extLst>
          </p:cNvPr>
          <p:cNvSpPr/>
          <p:nvPr/>
        </p:nvSpPr>
        <p:spPr>
          <a:xfrm>
            <a:off x="3320255" y="5893081"/>
            <a:ext cx="872674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399" algn="r">
              <a:lnSpc>
                <a:spcPct val="90000"/>
              </a:lnSpc>
              <a:spcAft>
                <a:spcPts val="10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es-C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0C381-2849-482A-90BE-37D0FBB9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804" y="488271"/>
            <a:ext cx="6586491" cy="876741"/>
          </a:xfrm>
        </p:spPr>
        <p:txBody>
          <a:bodyPr anchor="b">
            <a:normAutofit/>
          </a:bodyPr>
          <a:lstStyle/>
          <a:p>
            <a:r>
              <a:rPr lang="es-CR" b="1" dirty="0">
                <a:latin typeface="+mn-lt"/>
              </a:rPr>
              <a:t>Enfoque ciudadano </a:t>
            </a:r>
            <a:endParaRPr lang="es-ES_tradnl" b="1" dirty="0">
              <a:latin typeface="+mn-lt"/>
            </a:endParaRPr>
          </a:p>
        </p:txBody>
      </p:sp>
      <p:pic>
        <p:nvPicPr>
          <p:cNvPr id="6" name="Imagen 5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0167B0-15EA-4DF9-BFC0-0B00C0FE5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3"/>
          <a:stretch/>
        </p:blipFill>
        <p:spPr>
          <a:xfrm>
            <a:off x="-124287" y="10"/>
            <a:ext cx="4243527" cy="685799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5" y="2115117"/>
            <a:ext cx="6309360" cy="0"/>
          </a:xfrm>
          <a:prstGeom prst="line">
            <a:avLst/>
          </a:prstGeom>
          <a:ln w="19050">
            <a:solidFill>
              <a:srgbClr val="E98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A16B0-1257-449D-8953-67852B43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3" y="2438401"/>
            <a:ext cx="6586489" cy="3785419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s-CR" sz="2000" dirty="0"/>
              <a:t>La gente no protege lo que no produce.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s-CR" sz="2000" dirty="0"/>
              <a:t>Los datos deben ser construidos con la ciudadanía. (procesos democráticos), Indispensable la alfabetización del dato, es el derecho a saber como construir los datos </a:t>
            </a:r>
            <a:endParaRPr lang="es-ES_tradnl" sz="2000" dirty="0"/>
          </a:p>
          <a:p>
            <a:pPr algn="just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s-CR" sz="2000" dirty="0"/>
              <a:t>Los datos deben verse como un bien común.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s-CR" sz="2000" dirty="0"/>
              <a:t>La ciudadanía solicita el derecho al dato.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es-CR" sz="2000" dirty="0"/>
              <a:t>Esto implica no solo saber que datos se están tomando, quien los toma y para qué, sino también el derecho a saber leer e interpretar el dato para su propia toma de decisiones y esto implica formación ciudadana.</a:t>
            </a:r>
          </a:p>
        </p:txBody>
      </p:sp>
    </p:spTree>
    <p:extLst>
      <p:ext uri="{BB962C8B-B14F-4D97-AF65-F5344CB8AC3E}">
        <p14:creationId xmlns:p14="http://schemas.microsoft.com/office/powerpoint/2010/main" val="14084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43269" y="568171"/>
            <a:ext cx="8400400" cy="58431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s-ES_trad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715" y="568171"/>
            <a:ext cx="8711954" cy="40450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sz="2400" b="1" dirty="0"/>
              <a:t>Poco interés en el principio de responsabilidad demostrada.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R" sz="2400" b="1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sz="2400" b="1" dirty="0"/>
              <a:t>La necesidad de intentar hacer interpretaciones al Principio de adecuación al Fin.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ES_tradnl" sz="2400" b="1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sz="2400" b="1" dirty="0"/>
              <a:t>Poca claridad en el manejo de ese consentimiento en menores de edad y personas con alguna discapacidad.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R" sz="2400" b="1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sz="2400" b="1" dirty="0"/>
              <a:t>Dejar la responsabilidad de la protección de los datos personales enteramente en el personal de informática.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R" sz="2400" b="1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sz="2400" b="1" dirty="0"/>
              <a:t>Aumento de vulnerabilidades en los funcionarios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s-ES_tradnl" sz="2000" dirty="0"/>
          </a:p>
          <a:p>
            <a:pPr marL="118531" indent="0"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es-CR" dirty="0"/>
          </a:p>
          <a:p>
            <a:pPr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endParaRPr lang="es-CR" dirty="0"/>
          </a:p>
          <a:p>
            <a:pPr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endParaRPr lang="es-CR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6A3218-B283-4525-9217-1B47DD8E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364" y="71023"/>
            <a:ext cx="2412636" cy="1864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CACF48-83E3-46AB-BF02-6F091349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65" y="14960"/>
            <a:ext cx="1974271" cy="175335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burbuja, objeto, luz, tabla&#10;&#10;Descripción generada automáticamente">
            <a:extLst>
              <a:ext uri="{FF2B5EF4-FFF2-40B4-BE49-F238E27FC236}">
                <a16:creationId xmlns:a16="http://schemas.microsoft.com/office/drawing/2014/main" id="{318CB97C-337E-4D89-BDD3-B1CE32E42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3" y="14961"/>
            <a:ext cx="5267417" cy="6828080"/>
          </a:xfrm>
          <a:prstGeom prst="rect">
            <a:avLst/>
          </a:prstGeom>
        </p:spPr>
      </p:pic>
      <p:sp>
        <p:nvSpPr>
          <p:cNvPr id="11" name="Google Shape;99;p19">
            <a:extLst>
              <a:ext uri="{FF2B5EF4-FFF2-40B4-BE49-F238E27FC236}">
                <a16:creationId xmlns:a16="http://schemas.microsoft.com/office/drawing/2014/main" id="{848BA553-E7F2-4CB1-A53C-416D1A6D4D3D}"/>
              </a:ext>
            </a:extLst>
          </p:cNvPr>
          <p:cNvSpPr txBox="1">
            <a:spLocks/>
          </p:cNvSpPr>
          <p:nvPr/>
        </p:nvSpPr>
        <p:spPr>
          <a:xfrm>
            <a:off x="187492" y="301841"/>
            <a:ext cx="6737091" cy="460350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b="1" dirty="0"/>
              <a:t>Diseñar reglas cuyo objetivo sea equilibrar el desbalance entre Estado y ciudadanos producido por las herramientas digitales.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R" b="1" dirty="0"/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ES_tradnl" b="1" dirty="0"/>
              <a:t>Sancionar normativa específica para el tratamiento de datos personales por parte de las fuerzas de seguridad.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ES_tradnl" b="1" dirty="0"/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b="1" dirty="0"/>
              <a:t>Restringir al máximo la utilización de herramientas de hackeo estatal para investigación o vigilancia.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R" b="1" dirty="0"/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b="1" dirty="0"/>
              <a:t>Proteger el cifrado de las comunicaciones.</a:t>
            </a:r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R" b="1" dirty="0"/>
          </a:p>
          <a:p>
            <a:pPr marL="342900" indent="-342900" algn="l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R" b="1" dirty="0"/>
              <a:t>Contemplar los peligros de IA en la generación de política pública.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s-ES_tradnl" sz="2000" dirty="0"/>
          </a:p>
          <a:p>
            <a:pPr marL="118531"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endParaRPr lang="es-CR" dirty="0"/>
          </a:p>
          <a:p>
            <a:pPr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endParaRPr lang="es-CR" dirty="0"/>
          </a:p>
          <a:p>
            <a:pPr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1110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1CACF48-83E3-46AB-BF02-6F091349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65" y="14960"/>
            <a:ext cx="1974271" cy="17533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AC1164-03BA-43D7-A7A8-8F86B67D3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18" r="24199" b="14951"/>
          <a:stretch/>
        </p:blipFill>
        <p:spPr>
          <a:xfrm>
            <a:off x="790112" y="1286725"/>
            <a:ext cx="10191565" cy="47971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167D78-0EDC-4C17-BBFC-309BD4D95931}"/>
              </a:ext>
            </a:extLst>
          </p:cNvPr>
          <p:cNvSpPr txBox="1"/>
          <p:nvPr/>
        </p:nvSpPr>
        <p:spPr>
          <a:xfrm>
            <a:off x="6889072" y="6312023"/>
            <a:ext cx="458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ALGORITMOS E INTELIGENCIA ARTIFICIAL EN LATINOAMÉRICA. Word </a:t>
            </a:r>
            <a:r>
              <a:rPr lang="es-ES_tradnl" sz="1000" dirty="0" err="1"/>
              <a:t>Widee</a:t>
            </a:r>
            <a:r>
              <a:rPr lang="es-ES_tradnl" sz="1000" dirty="0"/>
              <a:t> Web </a:t>
            </a:r>
            <a:r>
              <a:rPr lang="es-ES_tradnl" sz="1000" dirty="0" err="1"/>
              <a:t>Foundation</a:t>
            </a:r>
            <a:r>
              <a:rPr lang="es-ES_tradnl" sz="1000" dirty="0"/>
              <a:t>, setiembre 20158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661CE49-185B-4BF3-BBD7-16CF8693DA59}"/>
              </a:ext>
            </a:extLst>
          </p:cNvPr>
          <p:cNvSpPr txBox="1">
            <a:spLocks/>
          </p:cNvSpPr>
          <p:nvPr/>
        </p:nvSpPr>
        <p:spPr>
          <a:xfrm>
            <a:off x="482636" y="519019"/>
            <a:ext cx="7551655" cy="93691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594" lvl="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783" lvl="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160" lvl="3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349" lvl="4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537" lvl="5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971726" lvl="6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428914" lvl="7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886103" lvl="8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b="1" dirty="0">
                <a:solidFill>
                  <a:schemeClr val="accent2">
                    <a:lumMod val="50000"/>
                  </a:schemeClr>
                </a:solidFill>
              </a:rPr>
              <a:t>La implementación de tecnología nunca puede desentenderse del contexto en el que se aplica. </a:t>
            </a:r>
          </a:p>
          <a:p>
            <a:endParaRPr lang="es-C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2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1CACF48-83E3-46AB-BF02-6F091349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65" y="14960"/>
            <a:ext cx="1974271" cy="17533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167D78-0EDC-4C17-BBFC-309BD4D95931}"/>
              </a:ext>
            </a:extLst>
          </p:cNvPr>
          <p:cNvSpPr txBox="1"/>
          <p:nvPr/>
        </p:nvSpPr>
        <p:spPr>
          <a:xfrm>
            <a:off x="6889072" y="6312023"/>
            <a:ext cx="458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ALGORITMOS E INTELIGENCIA ARTIFICIAL EN LATINOAMÉRICA. Word </a:t>
            </a:r>
            <a:r>
              <a:rPr lang="es-ES_tradnl" sz="1000" dirty="0" err="1"/>
              <a:t>Widee</a:t>
            </a:r>
            <a:r>
              <a:rPr lang="es-ES_tradnl" sz="1000" dirty="0"/>
              <a:t> Web </a:t>
            </a:r>
            <a:r>
              <a:rPr lang="es-ES_tradnl" sz="1000" dirty="0" err="1"/>
              <a:t>Foundation</a:t>
            </a:r>
            <a:r>
              <a:rPr lang="es-ES_tradnl" sz="1000" dirty="0"/>
              <a:t>, setiembre 20158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0C54E5-9404-45F7-A09C-739D487C6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7" t="17864" r="30753" b="17023"/>
          <a:stretch/>
        </p:blipFill>
        <p:spPr>
          <a:xfrm>
            <a:off x="834502" y="1873513"/>
            <a:ext cx="11061577" cy="4465468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0DD1991-17B9-4CE5-8B0B-7729C372686E}"/>
              </a:ext>
            </a:extLst>
          </p:cNvPr>
          <p:cNvSpPr txBox="1">
            <a:spLocks/>
          </p:cNvSpPr>
          <p:nvPr/>
        </p:nvSpPr>
        <p:spPr>
          <a:xfrm>
            <a:off x="482636" y="519019"/>
            <a:ext cx="7551655" cy="93691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594" lvl="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783" lvl="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160" lvl="3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349" lvl="4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537" lvl="5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971726" lvl="6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428914" lvl="7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886103" lvl="8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b="1" dirty="0">
                <a:solidFill>
                  <a:schemeClr val="accent2">
                    <a:lumMod val="50000"/>
                  </a:schemeClr>
                </a:solidFill>
              </a:rPr>
              <a:t>La implementación de tecnología nunca puede desentenderse del contexto en el que se aplica. </a:t>
            </a:r>
          </a:p>
          <a:p>
            <a:endParaRPr lang="es-C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C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2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ccesorio&#10;&#10;Descripción generada automáticamente">
            <a:extLst>
              <a:ext uri="{FF2B5EF4-FFF2-40B4-BE49-F238E27FC236}">
                <a16:creationId xmlns:a16="http://schemas.microsoft.com/office/drawing/2014/main" id="{E41FD165-19C4-45D4-95C2-B8E0781A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A786FB-EA11-458E-B863-DF0A4724E852}"/>
              </a:ext>
            </a:extLst>
          </p:cNvPr>
          <p:cNvSpPr txBox="1"/>
          <p:nvPr/>
        </p:nvSpPr>
        <p:spPr>
          <a:xfrm>
            <a:off x="315926" y="2468317"/>
            <a:ext cx="10903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C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B7B3C54-401C-4C7F-AC4E-5AF67B5E22E6}"/>
              </a:ext>
            </a:extLst>
          </p:cNvPr>
          <p:cNvSpPr/>
          <p:nvPr/>
        </p:nvSpPr>
        <p:spPr>
          <a:xfrm>
            <a:off x="3320255" y="5893081"/>
            <a:ext cx="872674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399" algn="r">
              <a:lnSpc>
                <a:spcPct val="90000"/>
              </a:lnSpc>
              <a:spcAft>
                <a:spcPts val="1000"/>
              </a:spcAf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es-C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47175"/>
      </p:ext>
    </p:extLst>
  </p:cSld>
  <p:clrMapOvr>
    <a:masterClrMapping/>
  </p:clrMapOvr>
</p:sld>
</file>

<file path=ppt/theme/theme1.xml><?xml version="1.0" encoding="utf-8"?>
<a:theme xmlns:a="http://schemas.openxmlformats.org/drawingml/2006/main" name="SulaBats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aBatsu" id="{23207EC1-2782-46F9-B2A4-ACC367898697}" vid="{245D4373-F587-4DA2-978B-D1A9787F5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302</Words>
  <Application>Microsoft Office PowerPoint</Application>
  <PresentationFormat>Panorámica</PresentationFormat>
  <Paragraphs>38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SulaBatsu</vt:lpstr>
      <vt:lpstr>Presentación de PowerPoint</vt:lpstr>
      <vt:lpstr>Enfoque ciudadano 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Hidalgo</dc:creator>
  <cp:lastModifiedBy>Christian Hidalgo</cp:lastModifiedBy>
  <cp:revision>24</cp:revision>
  <dcterms:created xsi:type="dcterms:W3CDTF">2019-11-15T03:29:31Z</dcterms:created>
  <dcterms:modified xsi:type="dcterms:W3CDTF">2020-01-31T14:38:38Z</dcterms:modified>
</cp:coreProperties>
</file>